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12192000"/>
  <p:custDataLst>
    <p:tags r:id="rId25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f0654b3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第十三讲 八年级（下）Units 5—6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f0654b3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第十三讲 八年级（下）Units 5—6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e099cc85?vcp=1&amp;pid=3e79a15a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e099cc85?vcp=1&amp;pid=3e79a15a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3_1#b743a3d69?sp=1&amp;vcp=1&amp;pid=8e099cc85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2012.So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years.（marry）</a:t>
            </a:r>
            <a:endParaRPr lang="en-US" altLang="zh-CN" sz="2400" dirty="0"/>
          </a:p>
        </p:txBody>
      </p:sp>
      <p:sp>
        <p:nvSpPr>
          <p:cNvPr id="5" name="QB_6_AN.14_1#b743a3d69.blank?vcp=1&amp;pid=8e099cc85&amp;color=0,0,0&amp;vpa=7&amp;vtp=1&amp;bbb=1"/>
          <p:cNvSpPr/>
          <p:nvPr/>
        </p:nvSpPr>
        <p:spPr>
          <a:xfrm>
            <a:off x="3607276" y="1292860"/>
            <a:ext cx="12858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married</a:t>
            </a:r>
            <a:endParaRPr lang="en-US" altLang="zh-CN" sz="2400" dirty="0"/>
          </a:p>
        </p:txBody>
      </p:sp>
      <p:sp>
        <p:nvSpPr>
          <p:cNvPr id="6" name="QB_6_AN.15_1#b743a3d69.blank?vcp=1&amp;pid=8e099cc85&amp;color=0,0,0&amp;vpa=8&amp;vtp=1&amp;bbb=1"/>
          <p:cNvSpPr/>
          <p:nvPr/>
        </p:nvSpPr>
        <p:spPr>
          <a:xfrm>
            <a:off x="4099401" y="1830070"/>
            <a:ext cx="12858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married</a:t>
            </a:r>
            <a:endParaRPr lang="en-US" altLang="zh-CN" sz="2400" dirty="0"/>
          </a:p>
        </p:txBody>
      </p:sp>
      <p:sp>
        <p:nvSpPr>
          <p:cNvPr id="7" name="QB_6_BD.16_1#b7c82a21c?vcp=1&amp;pid=8e099cc85&amp;color=0,0,0&amp;vtp=1&amp;bbb=1"/>
          <p:cNvSpPr/>
          <p:nvPr/>
        </p:nvSpPr>
        <p:spPr>
          <a:xfrm>
            <a:off x="502920" y="2423541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（marry）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fifty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married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2008.They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dirty="0"/>
          </a:p>
        </p:txBody>
      </p:sp>
      <p:sp>
        <p:nvSpPr>
          <p:cNvPr id="8" name="QB_6_AN.17_1#b7c82a21c.blank?vcp=1&amp;pid=8e099cc85&amp;color=0,0,0&amp;vpa=9&amp;vtp=1&amp;bbb=1"/>
          <p:cNvSpPr/>
          <p:nvPr/>
        </p:nvSpPr>
        <p:spPr>
          <a:xfrm>
            <a:off x="3419951" y="2395601"/>
            <a:ext cx="12858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married</a:t>
            </a:r>
            <a:endParaRPr lang="en-US" altLang="zh-CN" sz="2400" dirty="0"/>
          </a:p>
        </p:txBody>
      </p:sp>
      <p:sp>
        <p:nvSpPr>
          <p:cNvPr id="10" name="QB_6_AN.19_1#b7c82a21c.blank?vcp=1&amp;pid=8e099cc85&amp;color=0,0,0&amp;vpa=10&amp;vtp=1&amp;bbb=1"/>
          <p:cNvSpPr/>
          <p:nvPr/>
        </p:nvSpPr>
        <p:spPr>
          <a:xfrm>
            <a:off x="3708876" y="295440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2" name="QB_6_AN.21_1#b7c82a21c.blank?vcp=1&amp;pid=8e099cc85&amp;color=0,0,0&amp;vpa=11&amp;vtp=1&amp;bbb=1"/>
          <p:cNvSpPr/>
          <p:nvPr/>
        </p:nvSpPr>
        <p:spPr>
          <a:xfrm>
            <a:off x="5756751" y="407200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772949f30?vcp=1&amp;pid=513a84a2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772949f30?vcp=1&amp;pid=513a84a2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辨析asleep、sleep与sleepy</a:t>
            </a:r>
            <a:endParaRPr lang="en-US" altLang="zh-CN" sz="2800" b="1" dirty="0"/>
          </a:p>
        </p:txBody>
      </p:sp>
      <p:graphicFrame>
        <p:nvGraphicFramePr>
          <p:cNvPr id="12" name="P_5_BD#dba135561?colgroup=6,28&amp;vcp=1&amp;pid=772949f30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3401187"/>
        </p:xfrm>
        <a:graphic>
          <a:graphicData uri="http://schemas.openxmlformats.org/drawingml/2006/table">
            <a:tbl>
              <a:tblPr/>
              <a:tblGrid>
                <a:gridCol w="2221992"/>
                <a:gridCol w="893368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asleep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为形容词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意为“睡着的”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常作表语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不能置于名词前作定语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常用短语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asleep意为“入睡”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意为“睡眠”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sleep意为“入睡”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意为“睡觉”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其过去式和过去分词均为slept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sleepy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为形容词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意为“困倦的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想睡的”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常用短语feel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sleepy意为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到困倦的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d1404755?vcp=1&amp;pid=772949f3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d1404755?vcp=1&amp;pid=772949f3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2_1#eacd4346b?vcp=1&amp;pid=4d1404755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（sleep）.I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open.</a:t>
            </a:r>
            <a:endParaRPr lang="en-US" altLang="zh-CN" sz="2400" dirty="0"/>
          </a:p>
        </p:txBody>
      </p:sp>
      <p:sp>
        <p:nvSpPr>
          <p:cNvPr id="5" name="QB_6_AN.23_1#eacd4346b.blank?vcp=1&amp;pid=4d1404755&amp;color=0,0,0&amp;vpa=12&amp;vtp=1&amp;bbb=1"/>
          <p:cNvSpPr/>
          <p:nvPr/>
        </p:nvSpPr>
        <p:spPr>
          <a:xfrm>
            <a:off x="1841023" y="1258570"/>
            <a:ext cx="1016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sleepy</a:t>
            </a:r>
            <a:endParaRPr lang="en-US" altLang="zh-CN" sz="2400" dirty="0"/>
          </a:p>
        </p:txBody>
      </p:sp>
      <p:graphicFrame>
        <p:nvGraphicFramePr>
          <p:cNvPr id="13" name="QM_6_BD.24_1#23282c0f1?colgroup=36&amp;vcp=1&amp;pid=4d1404755&amp;color=0,0,0&amp;vtp=1&amp;bbb=1"/>
          <p:cNvGraphicFramePr>
            <a:graphicFrameLocks noGrp="1"/>
          </p:cNvGraphicFramePr>
          <p:nvPr/>
        </p:nvGraphicFramePr>
        <p:xfrm>
          <a:off x="502920" y="193167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asleep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sleepy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QB_7_BD.25_1#396198e74?vcp=1&amp;pid=23282c0f1&amp;color=0,0,0&amp;vtp=1&amp;bbb=1"/>
          <p:cNvSpPr/>
          <p:nvPr/>
        </p:nvSpPr>
        <p:spPr>
          <a:xfrm>
            <a:off x="502920" y="255397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“Fire!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Fire!”</a:t>
            </a:r>
            <a:endParaRPr lang="en-US" altLang="zh-CN" sz="2400" dirty="0"/>
          </a:p>
        </p:txBody>
      </p:sp>
      <p:sp>
        <p:nvSpPr>
          <p:cNvPr id="8" name="QB_7_AN.26_1#396198e74.blank?vcp=1&amp;pid=23282c0f1&amp;color=0,0,0&amp;vpa=13&amp;vtp=1&amp;bbb=1"/>
          <p:cNvSpPr/>
          <p:nvPr/>
        </p:nvSpPr>
        <p:spPr>
          <a:xfrm>
            <a:off x="3829526" y="2513330"/>
            <a:ext cx="1016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asleep</a:t>
            </a:r>
            <a:endParaRPr lang="en-US" altLang="zh-CN" sz="2400" dirty="0"/>
          </a:p>
        </p:txBody>
      </p:sp>
      <p:sp>
        <p:nvSpPr>
          <p:cNvPr id="10" name="QB_7_AN.28_1#396198e74.blank?vcp=1&amp;pid=23282c0f1&amp;color=0,0,0&amp;vpa=14&amp;vtp=1&amp;bbb=1"/>
          <p:cNvSpPr/>
          <p:nvPr/>
        </p:nvSpPr>
        <p:spPr>
          <a:xfrm>
            <a:off x="3850164" y="3050540"/>
            <a:ext cx="863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</a:t>
            </a:r>
            <a:endParaRPr lang="en-US" altLang="zh-CN" sz="2400" dirty="0"/>
          </a:p>
        </p:txBody>
      </p:sp>
      <p:sp>
        <p:nvSpPr>
          <p:cNvPr id="11" name="QB_7_BD.29_1#e2e667d5d?sp=1&amp;vcp=1&amp;pid=23282c0f1&amp;color=0,0,0&amp;vtp=1&amp;bbb=1"/>
          <p:cNvSpPr/>
          <p:nvPr/>
        </p:nvSpPr>
        <p:spPr>
          <a:xfrm>
            <a:off x="502920" y="36567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up.</a:t>
            </a:r>
            <a:endParaRPr lang="en-US" altLang="zh-CN" sz="2400" dirty="0"/>
          </a:p>
        </p:txBody>
      </p:sp>
      <p:sp>
        <p:nvSpPr>
          <p:cNvPr id="12" name="QB_7_AN.30_1#e2e667d5d.blank?vcp=1&amp;pid=23282c0f1&amp;color=0,0,0&amp;vpa=15&amp;vtp=1&amp;bbb=1"/>
          <p:cNvSpPr/>
          <p:nvPr/>
        </p:nvSpPr>
        <p:spPr>
          <a:xfrm>
            <a:off x="1700689" y="4153281"/>
            <a:ext cx="1270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sleeping</a:t>
            </a:r>
            <a:endParaRPr lang="en-US" altLang="zh-CN" sz="2400" dirty="0"/>
          </a:p>
        </p:txBody>
      </p:sp>
      <p:sp>
        <p:nvSpPr>
          <p:cNvPr id="6" name="QB_7_BD.31_1#2a45a28c0?vcp=1&amp;pid=23282c0f1&amp;color=0,0,0&amp;vtp=1&amp;bbb=1&amp;hb=1"/>
          <p:cNvSpPr/>
          <p:nvPr/>
        </p:nvSpPr>
        <p:spPr>
          <a:xfrm>
            <a:off x="502920" y="47603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programs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midnight，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14" name="QB_7_AN.32_1#2a45a28c0.blank?vcp=1&amp;pid=23282c0f1&amp;color=0,0,0&amp;vpa=16&amp;vtp=1&amp;bbb=1"/>
          <p:cNvSpPr/>
          <p:nvPr/>
        </p:nvSpPr>
        <p:spPr>
          <a:xfrm>
            <a:off x="10512902" y="4719701"/>
            <a:ext cx="1016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63bdcf695?vcp=1&amp;pid=513a84a2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63bdcf695?vcp=1&amp;pid=513a84a2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辨析voice、sound与noise</a:t>
            </a:r>
            <a:endParaRPr lang="en-US" altLang="zh-CN" sz="2800" b="1" dirty="0"/>
          </a:p>
        </p:txBody>
      </p:sp>
      <p:graphicFrame>
        <p:nvGraphicFramePr>
          <p:cNvPr id="14" name="P_5_BD#1387af414?colgroup=7,28&amp;vcp=1&amp;pid=63bdcf695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3876675"/>
        </p:xfrm>
        <a:graphic>
          <a:graphicData uri="http://schemas.openxmlformats.org/drawingml/2006/table">
            <a:tbl>
              <a:tblPr/>
              <a:tblGrid>
                <a:gridCol w="2331720"/>
                <a:gridCol w="88239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voice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意为“嗓音”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指人发出的声音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如说话声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歌声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以指鸟儿的叫声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既可作可数名词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也可作不可数名词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意为“声音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泛指人们听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到的一切声音或大自然的声音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意为“听起来”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noise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意为“噪声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喧闹声”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指不悦耳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不和谐的声音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既可作可数名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词也可作不可数名词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c4a75b4c?vcp=1&amp;pid=63bdcf69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c4a75b4c?vcp=1&amp;pid=63bdcf695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5" name="QM_6_BD.33_1#bce420cf5?colgroup=36&amp;vcp=1&amp;pid=8c4a75b4c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voice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noise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34_1#32c1b6917?sp=1&amp;vcp=1&amp;pid=bce420cf5&amp;color=0,0,0&amp;vtp=1&amp;bbb=1"/>
          <p:cNvSpPr/>
          <p:nvPr/>
        </p:nvSpPr>
        <p:spPr>
          <a:xfrm>
            <a:off x="502920" y="2070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won't.</a:t>
            </a:r>
            <a:endParaRPr lang="en-US" altLang="zh-CN" sz="2400" dirty="0"/>
          </a:p>
        </p:txBody>
      </p:sp>
      <p:sp>
        <p:nvSpPr>
          <p:cNvPr id="6" name="QB_7_AN.35_1#32c1b6917.blank?vcp=1&amp;pid=bce420cf5&amp;color=0,0,0&amp;vpa=17&amp;vtp=1&amp;bbb=1"/>
          <p:cNvSpPr/>
          <p:nvPr/>
        </p:nvSpPr>
        <p:spPr>
          <a:xfrm>
            <a:off x="3413601" y="2042160"/>
            <a:ext cx="16129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noise（s）</a:t>
            </a:r>
            <a:endParaRPr lang="en-US" altLang="zh-CN" sz="2400" dirty="0"/>
          </a:p>
        </p:txBody>
      </p:sp>
      <p:sp>
        <p:nvSpPr>
          <p:cNvPr id="7" name="QB_7_BD.36_1#3d27571a0?vcp=1&amp;pid=bce420cf5&amp;color=0,0,0&amp;vtp=1&amp;bbb=1"/>
          <p:cNvSpPr/>
          <p:nvPr/>
        </p:nvSpPr>
        <p:spPr>
          <a:xfrm>
            <a:off x="502920" y="3172841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clearly.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promise,”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crazy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B_7_AN.37_1#3d27571a0.blank?vcp=1&amp;pid=bce420cf5&amp;color=0,0,0&amp;vpa=18&amp;vtp=1&amp;bbb=1"/>
          <p:cNvSpPr/>
          <p:nvPr/>
        </p:nvSpPr>
        <p:spPr>
          <a:xfrm>
            <a:off x="862488" y="3144901"/>
            <a:ext cx="10525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endParaRPr lang="en-US" altLang="zh-CN" sz="2400" dirty="0"/>
          </a:p>
        </p:txBody>
      </p:sp>
      <p:sp>
        <p:nvSpPr>
          <p:cNvPr id="10" name="QB_7_AN.39_1#3d27571a0.blank?vcp=1&amp;pid=bce420cf5&amp;color=0,0,0&amp;vpa=19&amp;vtp=1&amp;bbb=1"/>
          <p:cNvSpPr/>
          <p:nvPr/>
        </p:nvSpPr>
        <p:spPr>
          <a:xfrm>
            <a:off x="2770664" y="3703701"/>
            <a:ext cx="879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</a:t>
            </a:r>
            <a:endParaRPr lang="en-US" altLang="zh-CN" sz="2400" dirty="0"/>
          </a:p>
        </p:txBody>
      </p:sp>
      <p:sp>
        <p:nvSpPr>
          <p:cNvPr id="12" name="QB_7_AN.41_1#3d27571a0.blank?vcp=1&amp;pid=bce420cf5&amp;color=0,0,0&amp;vpa=20&amp;vtp=1&amp;bbb=1"/>
          <p:cNvSpPr/>
          <p:nvPr/>
        </p:nvSpPr>
        <p:spPr>
          <a:xfrm>
            <a:off x="5297964" y="4262501"/>
            <a:ext cx="879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</a:t>
            </a:r>
            <a:endParaRPr lang="en-US" altLang="zh-CN" sz="2400" dirty="0"/>
          </a:p>
        </p:txBody>
      </p:sp>
      <p:sp>
        <p:nvSpPr>
          <p:cNvPr id="14" name="QB_7_AN.43_1#3d27571a0.blank?vcp=1&amp;pid=bce420cf5&amp;color=0,0,0&amp;vpa=21&amp;vtp=1&amp;bbb=1"/>
          <p:cNvSpPr/>
          <p:nvPr/>
        </p:nvSpPr>
        <p:spPr>
          <a:xfrm>
            <a:off x="2305527" y="4821301"/>
            <a:ext cx="11207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endParaRPr lang="en-US" altLang="zh-CN" sz="2400" dirty="0"/>
          </a:p>
        </p:txBody>
      </p:sp>
      <p:sp>
        <p:nvSpPr>
          <p:cNvPr id="16" name="QB_7_AN.45_1#3d27571a0.blank?vcp=1&amp;pid=bce420cf5&amp;color=0,0,0&amp;vpa=22&amp;vtp=1&amp;bbb=1"/>
          <p:cNvSpPr/>
          <p:nvPr/>
        </p:nvSpPr>
        <p:spPr>
          <a:xfrm>
            <a:off x="4450620" y="5380101"/>
            <a:ext cx="881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noise</a:t>
            </a:r>
            <a:endParaRPr lang="en-US" altLang="zh-CN" sz="2400" dirty="0"/>
          </a:p>
        </p:txBody>
      </p:sp>
      <p:sp>
        <p:nvSpPr>
          <p:cNvPr id="18" name="QB_7_AN.47_1#3d27571a0.blank?vcp=1&amp;pid=bce420cf5&amp;color=0,0,0&amp;vpa=23&amp;vtp=1&amp;bbb=1"/>
          <p:cNvSpPr/>
          <p:nvPr/>
        </p:nvSpPr>
        <p:spPr>
          <a:xfrm>
            <a:off x="4142264" y="5917311"/>
            <a:ext cx="879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  <p:bldP spid="16" grpId="0" animBg="1" build="p"/>
      <p:bldP spid="18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123722c5?vcp=1&amp;pid=513a84a29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6" name="QB_5_BD.48_1#3f1d4a61b?colgroup=3,7,24&amp;vcp=1&amp;pid=3123722c5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2418080"/>
        </p:xfrm>
        <a:graphic>
          <a:graphicData uri="http://schemas.openxmlformats.org/drawingml/2006/table">
            <a:tbl>
              <a:tblPr/>
              <a:tblGrid>
                <a:gridCol w="1115568"/>
                <a:gridCol w="2532888"/>
                <a:gridCol w="750722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5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A.升起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增加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提高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.&amp;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.起床（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.站起来（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temperature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risen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month.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desk.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six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o'clock.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health.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49_1#3f1d4a61b.blank?vcp=1&amp;pid=3123722c5&amp;color=0,0,0&amp;vpa=24&amp;vtp=1"/>
          <p:cNvSpPr/>
          <p:nvPr/>
        </p:nvSpPr>
        <p:spPr>
          <a:xfrm>
            <a:off x="10221745" y="192900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50_1#3f1d4a61b.blank?vcp=1&amp;pid=3123722c5&amp;color=0,0,0&amp;vpa=25&amp;vtp=1"/>
          <p:cNvSpPr/>
          <p:nvPr/>
        </p:nvSpPr>
        <p:spPr>
          <a:xfrm>
            <a:off x="10492445" y="241160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51_1#3f1d4a61b.blank?vcp=1&amp;pid=3123722c5&amp;color=0,0,0&amp;vpa=26&amp;vtp=1"/>
          <p:cNvSpPr/>
          <p:nvPr/>
        </p:nvSpPr>
        <p:spPr>
          <a:xfrm>
            <a:off x="6083132" y="3355975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f7bc78f9?vcp=1&amp;pid=3123722c5&amp;color=0,0,0&amp;mp=1&amp;vtp=1&amp;bt=1&amp;bbb=1"/>
          <p:cNvSpPr/>
          <p:nvPr/>
        </p:nvSpPr>
        <p:spPr>
          <a:xfrm>
            <a:off x="502920" y="285864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4841875" algn="l"/>
              </a:tabLst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400"/>
              </a:lnSpc>
              <a:tabLst>
                <a:tab pos="484187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”的用法（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P126）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从属连词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unless（P125）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484187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过去进行时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P104）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与while引导的时间状语从句（P125）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f0654b3b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第十三讲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八年级（下）Units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5—6</a:t>
            </a:r>
            <a:endParaRPr lang="en-US" altLang="zh-CN" sz="4800" dirty="0"/>
          </a:p>
        </p:txBody>
      </p:sp>
      <p:pic>
        <p:nvPicPr>
          <p:cNvPr id="3" name="C_2#cf0654b3b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13a84a29?vcp=1&amp;pid=cf0654b3b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ade0b5bb3?vcp=1&amp;pid=513a84a2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ade0b5bb3?vcp=1&amp;pid=513a84a29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remind的用法</a:t>
            </a:r>
            <a:endParaRPr lang="en-US" altLang="zh-CN" sz="2800" b="1" dirty="0"/>
          </a:p>
        </p:txBody>
      </p:sp>
      <p:pic>
        <p:nvPicPr>
          <p:cNvPr id="5" name="P_5_BD#a0bb929a3?vcp=1&amp;pid=ade0b5bb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8104" y="1943100"/>
            <a:ext cx="5961888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904eeb86?vcp=1&amp;pid=ade0b5bb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904eeb86?vcp=1&amp;pid=ade0b5bb3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6d40c195b?vcp=1&amp;pid=0904eeb86&amp;color=0,0,0&amp;vtp=1&amp;bb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reminded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gift—it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you.（盲填）</a:t>
            </a:r>
            <a:endParaRPr lang="en-US" altLang="zh-CN" sz="2400" dirty="0"/>
          </a:p>
        </p:txBody>
      </p:sp>
      <p:sp>
        <p:nvSpPr>
          <p:cNvPr id="5" name="QB_6_AN.2_1#6d40c195b.blank?vcp=1&amp;pid=0904eeb86&amp;color=0,0,0&amp;vpa=1&amp;vtp=1&amp;bbb=1"/>
          <p:cNvSpPr/>
          <p:nvPr/>
        </p:nvSpPr>
        <p:spPr>
          <a:xfrm>
            <a:off x="2362677" y="1292860"/>
            <a:ext cx="1187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endParaRPr lang="en-US" altLang="zh-CN" sz="2400" dirty="0"/>
          </a:p>
        </p:txBody>
      </p:sp>
      <p:sp>
        <p:nvSpPr>
          <p:cNvPr id="7" name="QB_6_AN.4_1#6d40c195b.blank?vcp=1&amp;pid=0904eeb86&amp;color=0,0,0&amp;vpa=2&amp;vtp=1&amp;bbb=1"/>
          <p:cNvSpPr/>
          <p:nvPr/>
        </p:nvSpPr>
        <p:spPr>
          <a:xfrm>
            <a:off x="7837328" y="1838960"/>
            <a:ext cx="931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endParaRPr lang="en-US" altLang="zh-CN" sz="2400" dirty="0"/>
          </a:p>
        </p:txBody>
      </p:sp>
      <p:sp>
        <p:nvSpPr>
          <p:cNvPr id="9" name="QB_6_AN.6_1#6d40c195b.blank?vcp=1&amp;pid=0904eeb86&amp;color=0,0,0&amp;vpa=3&amp;vtp=1&amp;bbb=1"/>
          <p:cNvSpPr/>
          <p:nvPr/>
        </p:nvSpPr>
        <p:spPr>
          <a:xfrm>
            <a:off x="7175977" y="238887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1dd73c3a?vcp=1&amp;pid=513a84a2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31dd73c3a?vcp=1&amp;pid=513a84a2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fit的用法</a:t>
            </a:r>
            <a:endParaRPr lang="en-US" altLang="zh-CN" sz="2800" b="1" dirty="0"/>
          </a:p>
        </p:txBody>
      </p:sp>
      <p:pic>
        <p:nvPicPr>
          <p:cNvPr id="4" name="P_5_BD#c869e2629?vcp=1&amp;pid=31dd73c3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4448" y="1358900"/>
            <a:ext cx="5029200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b47feee1?vcp=1&amp;pid=31dd73c3a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b47feee1?vcp=1&amp;pid=31dd73c3a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7_1#0d7559cf9?vcp=1&amp;pid=1b47feee1&amp;color=0,0,0&amp;vtp=1&amp;bbb=1"/>
          <p:cNvSpPr/>
          <p:nvPr/>
        </p:nvSpPr>
        <p:spPr>
          <a:xfrm>
            <a:off x="502920" y="13208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fit）.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（good）.It's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Thanks，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jeans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small.</a:t>
            </a:r>
            <a:endParaRPr lang="en-US" altLang="zh-CN" sz="2400" dirty="0"/>
          </a:p>
        </p:txBody>
      </p:sp>
      <p:sp>
        <p:nvSpPr>
          <p:cNvPr id="5" name="QB_6_AN.8_1#0d7559cf9.blank?vcp=1&amp;pid=1b47feee1&amp;color=0,0,0&amp;vpa=4&amp;vtp=1&amp;bbb=1"/>
          <p:cNvSpPr/>
          <p:nvPr/>
        </p:nvSpPr>
        <p:spPr>
          <a:xfrm>
            <a:off x="9523888" y="1292860"/>
            <a:ext cx="508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</a:t>
            </a:r>
            <a:endParaRPr lang="en-US" altLang="zh-CN" sz="2400" dirty="0"/>
          </a:p>
        </p:txBody>
      </p:sp>
      <p:sp>
        <p:nvSpPr>
          <p:cNvPr id="7" name="QB_6_AN.10_1#0d7559cf9.blank?vcp=1&amp;pid=1b47feee1&amp;color=0,0,0&amp;vpa=5&amp;vtp=1&amp;bbb=1"/>
          <p:cNvSpPr/>
          <p:nvPr/>
        </p:nvSpPr>
        <p:spPr>
          <a:xfrm>
            <a:off x="4081939" y="1851660"/>
            <a:ext cx="744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endParaRPr lang="en-US" altLang="zh-CN" sz="2400" dirty="0"/>
          </a:p>
        </p:txBody>
      </p:sp>
      <p:sp>
        <p:nvSpPr>
          <p:cNvPr id="9" name="QB_6_AN.12_1#0d7559cf9.blank?vcp=1&amp;pid=1b47feee1&amp;color=0,0,0&amp;vpa=6&amp;vtp=1&amp;bbb=1"/>
          <p:cNvSpPr/>
          <p:nvPr/>
        </p:nvSpPr>
        <p:spPr>
          <a:xfrm>
            <a:off x="6023451" y="241046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endParaRPr lang="en-US" altLang="zh-CN" sz="2400" dirty="0"/>
          </a:p>
        </p:txBody>
      </p:sp>
      <p:sp>
        <p:nvSpPr>
          <p:cNvPr id="6" name="文本框 5"/>
          <p:cNvSpPr txBox="1"/>
          <p:nvPr/>
        </p:nvSpPr>
        <p:spPr>
          <a:xfrm>
            <a:off x="1759585" y="10788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e79a15a2?vcp=1&amp;pid=513a84a2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3e79a15a2?vcp=1&amp;pid=513a84a2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marry的用法</a:t>
            </a:r>
            <a:endParaRPr lang="en-US" altLang="zh-CN" sz="2800" b="1" dirty="0"/>
          </a:p>
        </p:txBody>
      </p:sp>
      <p:sp>
        <p:nvSpPr>
          <p:cNvPr id="4" name="P_5#ee4c2e232?vcp=1&amp;pid=3e79a15a2&amp;color=0,0,0&amp;vtp=1&amp;bbb=1"/>
          <p:cNvSpPr/>
          <p:nvPr/>
        </p:nvSpPr>
        <p:spPr>
          <a:xfrm>
            <a:off x="502920" y="13081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marry意为“结婚”，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既可作及物动词又可作不及物动词。</a:t>
            </a:r>
            <a:endParaRPr lang="en-US" altLang="zh-CN" sz="2400" dirty="0"/>
          </a:p>
        </p:txBody>
      </p:sp>
      <p:graphicFrame>
        <p:nvGraphicFramePr>
          <p:cNvPr id="10" name="P_5_BD#ee4c2e232?colgroup=11,24&amp;vcp=1&amp;pid=3e79a15a2&amp;color=0,0,0&amp;vtp=1&amp;bbb=1&amp;hb=1"/>
          <p:cNvGraphicFramePr>
            <a:graphicFrameLocks noGrp="1"/>
          </p:cNvGraphicFramePr>
          <p:nvPr/>
        </p:nvGraphicFramePr>
        <p:xfrm>
          <a:off x="502920" y="1918970"/>
          <a:ext cx="11155680" cy="3876675"/>
        </p:xfrm>
        <a:graphic>
          <a:graphicData uri="http://schemas.openxmlformats.org/drawingml/2006/table">
            <a:tbl>
              <a:tblPr/>
              <a:tblGrid>
                <a:gridCol w="3566160"/>
                <a:gridCol w="75895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结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marry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意为“娶某人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嫁给某人”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表示动作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不能与表示一段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时间的状语连用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marry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意为“把某人嫁给某人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让某人娶某人”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married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意为“（和某人）结婚”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强调结婚的行为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时间状语为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具体时间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不能与表示一段时间的时间状语连用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married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意为“（与某人）结婚”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表示已婚的状态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可以与表示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一段时间的时间状语连用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2574</Words>
  <Application>WPS 演示</Application>
  <PresentationFormat>宽屏</PresentationFormat>
  <Paragraphs>217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Calibri</vt:lpstr>
      <vt:lpstr>等线</vt:lpstr>
      <vt:lpstr>Arial Unicode MS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3</cp:revision>
  <dcterms:created xsi:type="dcterms:W3CDTF">2024-10-12T12:13:00Z</dcterms:created>
  <dcterms:modified xsi:type="dcterms:W3CDTF">2024-10-14T09:35:58Z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4C8679AB0961454A8D7A1F40891217C8_12</vt:lpwstr>
  </property>
  <property fmtid="{D5CDD505-2E9C-101B-9397-08002B2CF9AE}" pid="3" name="KSOProductBuildVer">
    <vt:lpwstr>2052-12.1.0.18276</vt:lpwstr>
  </property>
</Properties>
</file>